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exandria" panose="020B0604020202020204" charset="-78"/>
      <p:regular r:id="rId12"/>
    </p:embeddedFont>
    <p:embeddedFont>
      <p:font typeface="Impact" panose="020B0806030902050204" pitchFamily="3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0101"/>
    <a:srgbClr val="FF0505"/>
    <a:srgbClr val="E61E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157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43584" y="0"/>
            <a:ext cx="12070080" cy="365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3840480"/>
            <a:ext cx="12070080" cy="1828800"/>
          </a:xfrm>
        </p:spPr>
        <p:txBody>
          <a:bodyPr>
            <a:noAutofit/>
          </a:bodyPr>
          <a:lstStyle>
            <a:lvl1pPr>
              <a:defRPr sz="11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669280"/>
            <a:ext cx="10972800" cy="118872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4000">
                <a:solidFill>
                  <a:schemeClr val="tx2"/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sz="2000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43584" y="7406640"/>
            <a:ext cx="12070080" cy="329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040" y="822960"/>
            <a:ext cx="11582400" cy="466344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19200" y="822962"/>
            <a:ext cx="2926080" cy="64922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45280" y="822961"/>
            <a:ext cx="9144000" cy="585216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43584" y="0"/>
            <a:ext cx="12070080" cy="365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931920"/>
            <a:ext cx="12070080" cy="2011680"/>
          </a:xfrm>
        </p:spPr>
        <p:txBody>
          <a:bodyPr anchor="b" anchorCtr="0"/>
          <a:lstStyle>
            <a:lvl1pPr algn="l">
              <a:defRPr sz="77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5943600"/>
            <a:ext cx="10972800" cy="109728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4000">
                <a:solidFill>
                  <a:schemeClr val="tx2"/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1243584" y="7406640"/>
            <a:ext cx="12070080" cy="329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731521"/>
            <a:ext cx="5852160" cy="4520794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731521"/>
            <a:ext cx="5852160" cy="4520794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4323" y="731520"/>
            <a:ext cx="5852160" cy="767714"/>
          </a:xfrm>
        </p:spPr>
        <p:txBody>
          <a:bodyPr anchor="b">
            <a:noAutofit/>
          </a:bodyPr>
          <a:lstStyle>
            <a:lvl1pPr marL="0" indent="0">
              <a:buNone/>
              <a:defRPr sz="4000" b="0">
                <a:latin typeface="+mj-lt"/>
              </a:defRPr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4323" y="1595117"/>
            <a:ext cx="5852160" cy="3657600"/>
          </a:xfrm>
        </p:spPr>
        <p:txBody>
          <a:bodyPr anchor="t" anchorCtr="0"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243" y="731520"/>
            <a:ext cx="5852160" cy="767714"/>
          </a:xfrm>
        </p:spPr>
        <p:txBody>
          <a:bodyPr anchor="b">
            <a:noAutofit/>
          </a:bodyPr>
          <a:lstStyle>
            <a:lvl1pPr marL="0" indent="0">
              <a:buNone/>
              <a:defRPr sz="4000" b="0">
                <a:latin typeface="+mj-lt"/>
              </a:defRPr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243" y="1595117"/>
            <a:ext cx="5852160" cy="3657600"/>
          </a:xfrm>
        </p:spPr>
        <p:txBody>
          <a:bodyPr anchor="t" anchorCtr="0"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4323" y="1499234"/>
            <a:ext cx="5852160" cy="1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432243" y="1499234"/>
            <a:ext cx="5852160" cy="1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86400"/>
            <a:ext cx="10855757" cy="1920240"/>
          </a:xfrm>
        </p:spPr>
        <p:txBody>
          <a:bodyPr anchor="b">
            <a:normAutofit/>
          </a:bodyPr>
          <a:lstStyle>
            <a:lvl1pPr algn="l">
              <a:defRPr sz="77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386" y="548641"/>
            <a:ext cx="7351894" cy="4937759"/>
          </a:xfrm>
        </p:spPr>
        <p:txBody>
          <a:bodyPr/>
          <a:lstStyle>
            <a:lvl1pPr>
              <a:defRPr sz="3400"/>
            </a:lvl1pPr>
            <a:lvl2pPr>
              <a:defRPr sz="31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3" y="548640"/>
            <a:ext cx="4277851" cy="493776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3445510" y="3017202"/>
            <a:ext cx="4572000" cy="2541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4323" y="5486400"/>
            <a:ext cx="10855757" cy="1920240"/>
          </a:xfrm>
        </p:spPr>
        <p:txBody>
          <a:bodyPr anchor="b">
            <a:normAutofit/>
          </a:bodyPr>
          <a:lstStyle>
            <a:lvl1pPr algn="l">
              <a:defRPr sz="7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43584" y="548640"/>
            <a:ext cx="12070080" cy="347472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0627" y="4206240"/>
            <a:ext cx="11826240" cy="96583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6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86400"/>
            <a:ext cx="10850880" cy="1920240"/>
          </a:xfrm>
          <a:prstGeom prst="rect">
            <a:avLst/>
          </a:prstGeom>
        </p:spPr>
        <p:txBody>
          <a:bodyPr vert="horz" lIns="130622" tIns="65311" rIns="130622" bIns="65311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822960"/>
            <a:ext cx="12070080" cy="4663440"/>
          </a:xfrm>
          <a:prstGeom prst="rect">
            <a:avLst/>
          </a:prstGeom>
        </p:spPr>
        <p:txBody>
          <a:bodyPr vert="horz" lIns="130622" tIns="65311" rIns="130622" bIns="65311" rtlCol="0" anchor="ctr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97440" y="7450532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algn="r" eaLnBrk="1" latinLnBrk="0" hangingPunct="1"/>
            <a:fld id="{564CF2E0-CCC4-4E1E-9902-C3C36AB3FDA4}" type="datetimeFigureOut">
              <a:rPr lang="en-US" smtClean="0"/>
              <a:t>5/25/2025</a:t>
            </a:fld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9199" y="7450532"/>
            <a:ext cx="779819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kumimoji="0" lang="en-US" sz="20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192000" y="6825082"/>
            <a:ext cx="121920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3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algn="ctr" eaLnBrk="1" latinLnBrk="0" hangingPunct="1"/>
            <a:fld id="{6F42FDE4-A7DD-41A7-A0A6-9B649FB43336}" type="slidenum">
              <a:rPr kumimoji="0" lang="en-US" smtClean="0"/>
              <a:t>‹#›</a:t>
            </a:fld>
            <a:endParaRPr kumimoji="0"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43584" y="0"/>
            <a:ext cx="1207008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43584" y="7406640"/>
            <a:ext cx="12070080" cy="329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lvl1pPr algn="l" defTabSz="1306220" rtl="0" eaLnBrk="1" latinLnBrk="0" hangingPunct="1">
        <a:spcBef>
          <a:spcPct val="0"/>
        </a:spcBef>
        <a:buNone/>
        <a:defRPr sz="7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91866" indent="-391866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3400" kern="1200">
          <a:solidFill>
            <a:schemeClr val="tx2"/>
          </a:solidFill>
          <a:latin typeface="+mn-lt"/>
          <a:ea typeface="+mn-ea"/>
          <a:cs typeface="+mn-cs"/>
        </a:defRPr>
      </a:lvl1pPr>
      <a:lvl2pPr marL="849043" indent="-391866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3100" kern="1200">
          <a:solidFill>
            <a:schemeClr val="tx2"/>
          </a:solidFill>
          <a:latin typeface="+mn-lt"/>
          <a:ea typeface="+mn-ea"/>
          <a:cs typeface="+mn-cs"/>
        </a:defRPr>
      </a:lvl2pPr>
      <a:lvl3pPr marL="1240909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900" kern="1200">
          <a:solidFill>
            <a:schemeClr val="tx2"/>
          </a:solidFill>
          <a:latin typeface="+mn-lt"/>
          <a:ea typeface="+mn-ea"/>
          <a:cs typeface="+mn-cs"/>
        </a:defRPr>
      </a:lvl3pPr>
      <a:lvl4pPr marL="1632776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600" kern="1200">
          <a:solidFill>
            <a:schemeClr val="tx2"/>
          </a:solidFill>
          <a:latin typeface="+mn-lt"/>
          <a:ea typeface="+mn-ea"/>
          <a:cs typeface="+mn-cs"/>
        </a:defRPr>
      </a:lvl4pPr>
      <a:lvl5pPr marL="1959331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351197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300" kern="1200">
          <a:solidFill>
            <a:schemeClr val="tx2"/>
          </a:solidFill>
          <a:latin typeface="+mn-lt"/>
          <a:ea typeface="+mn-ea"/>
          <a:cs typeface="+mn-cs"/>
        </a:defRPr>
      </a:lvl6pPr>
      <a:lvl7pPr marL="2716938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300" kern="1200">
          <a:solidFill>
            <a:schemeClr val="tx2"/>
          </a:solidFill>
          <a:latin typeface="+mn-lt"/>
          <a:ea typeface="+mn-ea"/>
          <a:cs typeface="+mn-cs"/>
        </a:defRPr>
      </a:lvl7pPr>
      <a:lvl8pPr marL="3134929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300" kern="1200">
          <a:solidFill>
            <a:schemeClr val="tx2"/>
          </a:solidFill>
          <a:latin typeface="+mn-lt"/>
          <a:ea typeface="+mn-ea"/>
          <a:cs typeface="+mn-cs"/>
        </a:defRPr>
      </a:lvl8pPr>
      <a:lvl9pPr marL="3526795" indent="-326555" algn="l" defTabSz="130622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3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64015" y="327728"/>
            <a:ext cx="9788769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600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Airbnb Data Analysis: </a:t>
            </a: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Unlocking Insights for Smarter Stays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002398" y="337622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9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Welcome to our presentation on Airbnb Data Analysis. We'll explore how data can inform better decisions for everyone in the Airbnb ecosystem.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280190" y="49114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/>
              <a:t>Team Name : TREND BREAKERS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b="1" dirty="0"/>
              <a:t> </a:t>
            </a:r>
          </a:p>
        </p:txBody>
      </p:sp>
      <p:sp>
        <p:nvSpPr>
          <p:cNvPr id="6" name="Text 3"/>
          <p:cNvSpPr/>
          <p:nvPr/>
        </p:nvSpPr>
        <p:spPr>
          <a:xfrm>
            <a:off x="6280190" y="55295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800" b="1" dirty="0"/>
              <a:t>Gaurav Kumar		    (23SCSE1420171)</a:t>
            </a:r>
          </a:p>
          <a:p>
            <a:pPr marL="0" indent="0" algn="l">
              <a:buNone/>
            </a:pPr>
            <a:r>
              <a:rPr lang="en-US" sz="2800" b="1" dirty="0"/>
              <a:t>Akshat Gupta  		    (23SCSE1420029)</a:t>
            </a:r>
          </a:p>
          <a:p>
            <a:pPr marL="0" indent="0" algn="l">
              <a:buNone/>
            </a:pPr>
            <a:r>
              <a:rPr lang="en-US" sz="2800" b="1" dirty="0"/>
              <a:t>Avadhesh Kumar Bind	    (23SCSE1410248)</a:t>
            </a:r>
          </a:p>
          <a:p>
            <a:pPr marL="0" indent="0" algn="l">
              <a:buNone/>
            </a:pPr>
            <a:r>
              <a:rPr lang="en-US" sz="2800" b="1" dirty="0"/>
              <a:t>Nitin Yadav 		    (23SCSE1010433)</a:t>
            </a:r>
          </a:p>
        </p:txBody>
      </p:sp>
      <p:sp>
        <p:nvSpPr>
          <p:cNvPr id="7" name="Text 4"/>
          <p:cNvSpPr/>
          <p:nvPr/>
        </p:nvSpPr>
        <p:spPr>
          <a:xfrm>
            <a:off x="6280190" y="61475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7656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69888" y="693063"/>
            <a:ext cx="835642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Introduction: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Decoding the Airbnb Landscape</a:t>
            </a:r>
            <a:endParaRPr lang="en-US" sz="4450" b="1" dirty="0"/>
          </a:p>
        </p:txBody>
      </p:sp>
      <p:sp>
        <p:nvSpPr>
          <p:cNvPr id="5" name="Shape 1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2493288"/>
            <a:ext cx="340162" cy="4252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0173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70173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 1 billion guest arrivals worldwide (2008-2022)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3878104"/>
            <a:ext cx="340162" cy="425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Purpose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Extract actionable insights from raw data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260" y="5262920"/>
            <a:ext cx="340162" cy="4252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Goals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 market dynamics, identify trends, inform strategy</a:t>
            </a:r>
            <a:endParaRPr lang="en-US" sz="1750" dirty="0"/>
          </a:p>
        </p:txBody>
      </p:sp>
      <p:sp>
        <p:nvSpPr>
          <p:cNvPr id="17" name="Shape 10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5260" y="6647736"/>
            <a:ext cx="340162" cy="425291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0173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7017305" y="707302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Publicly available Airbnb datasets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04338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98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Data Integrity &amp; Consistency: Taming the Data Beast</a:t>
            </a:r>
            <a:endParaRPr lang="en-US" sz="4450" b="1" dirty="0"/>
          </a:p>
        </p:txBody>
      </p:sp>
      <p:sp>
        <p:nvSpPr>
          <p:cNvPr id="4" name="Shape 1"/>
          <p:cNvSpPr/>
          <p:nvPr/>
        </p:nvSpPr>
        <p:spPr>
          <a:xfrm>
            <a:off x="793790" y="354639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546396"/>
            <a:ext cx="3154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Handle Missing Values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4036814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Impute for numerical, 'N/A' for categorical, drop critical rows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626531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626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Standardize Text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5116949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Clean special characters, trim whitespace, convert to lowercase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60695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6069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Verify Data Types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6559987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price is numerical using Pandas or SQL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3237" y="446077"/>
            <a:ext cx="86548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Summary Statistics &amp; Insights: 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23513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694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596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777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B7CB801-1E44-A8AC-2276-F0AF1B529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238200"/>
            <a:ext cx="12154953" cy="66604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569" y="585788"/>
            <a:ext cx="13139261" cy="1331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Patterns, Trends &amp; Anomalies: Spotting the Unexpected</a:t>
            </a:r>
            <a:endParaRPr lang="en-US" sz="415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3398" y="3957399"/>
            <a:ext cx="7883485" cy="78834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04003" y="6543080"/>
            <a:ext cx="359450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8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398" y="3957399"/>
            <a:ext cx="7883485" cy="788348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03965" y="4943118"/>
            <a:ext cx="359450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3398" y="3957399"/>
            <a:ext cx="7883485" cy="78834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266509" y="4943118"/>
            <a:ext cx="359450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8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675" y="4114800"/>
            <a:ext cx="7332244" cy="712501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866471" y="6543080"/>
            <a:ext cx="359450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800" dirty="0"/>
          </a:p>
        </p:txBody>
      </p:sp>
      <p:sp>
        <p:nvSpPr>
          <p:cNvPr id="11" name="Text 5"/>
          <p:cNvSpPr/>
          <p:nvPr/>
        </p:nvSpPr>
        <p:spPr>
          <a:xfrm>
            <a:off x="745569" y="3516511"/>
            <a:ext cx="3045143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Seasonal Price Fluctuations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5569" y="4309824"/>
            <a:ext cx="3045143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prices during summer and holidays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4110157" y="2236589"/>
            <a:ext cx="3045262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Demand for Entire Homes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4110157" y="3029902"/>
            <a:ext cx="3045262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Increasing preference over private rooms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666077" y="2569369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Amenities Growth</a:t>
            </a:r>
            <a:endParaRPr lang="en-US" sz="2050" dirty="0"/>
          </a:p>
        </p:txBody>
      </p:sp>
      <p:sp>
        <p:nvSpPr>
          <p:cNvPr id="16" name="Text 10"/>
          <p:cNvSpPr/>
          <p:nvPr/>
        </p:nvSpPr>
        <p:spPr>
          <a:xfrm>
            <a:off x="7474863" y="3029902"/>
            <a:ext cx="3045262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Increase in pet-friendly, Wi-Fi listings</a:t>
            </a:r>
            <a:endParaRPr lang="en-US" sz="1650" dirty="0"/>
          </a:p>
        </p:txBody>
      </p:sp>
      <p:sp>
        <p:nvSpPr>
          <p:cNvPr id="17" name="Text 11"/>
          <p:cNvSpPr/>
          <p:nvPr/>
        </p:nvSpPr>
        <p:spPr>
          <a:xfrm>
            <a:off x="11030783" y="3508534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Price Anomalies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10839569" y="3969067"/>
            <a:ext cx="3045262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Unusually low prices compared to similar properties</a:t>
            </a:r>
            <a:endParaRPr lang="en-US" sz="165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1409" y="96940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Outliers &amp; Data Transformations: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 Dealing with the Extremes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3662720"/>
            <a:ext cx="29394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Outlier Identification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438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Box plots reveal extreme values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860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Scatter plots highlight unusual points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62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Handling Methods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438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Trimming removes values beyond thresholds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860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Winsorizing replaces extremes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1282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Log transformation reduces skewness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256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Identifying outliers with box plots and scatter plots, then applying trimming, winsorizing, or log transformations, helps normalize data for accurate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04366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Visual Key Findings: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 Initial Insights</a:t>
            </a:r>
            <a:endParaRPr lang="en-US" sz="4450" b="1" dirty="0"/>
          </a:p>
        </p:txBody>
      </p:sp>
      <p:sp>
        <p:nvSpPr>
          <p:cNvPr id="5" name="Shape 1"/>
          <p:cNvSpPr/>
          <p:nvPr/>
        </p:nvSpPr>
        <p:spPr>
          <a:xfrm>
            <a:off x="6280190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514624" y="3248144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Listing Density Heatmap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14624" y="409289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Visualizes concentration of listings by neighborhood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406301" y="3248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Correlation Matrix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406301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Shows relationships between price, reviews, and other variables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528851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514624" y="5522952"/>
            <a:ext cx="31927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Amenities Word Cloud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14624" y="601337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Highlights frequently offered amenities in listings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10171867" y="528851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0406301" y="5522952"/>
            <a:ext cx="29722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Interactive Price Map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10406301" y="601337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Allows exploration of price distribution across locations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48154" y="643982"/>
            <a:ext cx="12074769" cy="1174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Conclusion: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Data-Driven Decisions for the Airbnb Ecosystem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1857256" y="3215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0629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Summarizes insights from the analysis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53091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215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Implications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70629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Guides hosts, guests, and Airbnb platform decisions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91941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668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Further Analysis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615886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Sentiment, predictive pricing, real-time demand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614529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668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Research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615886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Explore demographics and tourism data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756791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7691" y="2754775"/>
            <a:ext cx="10850880" cy="1920240"/>
          </a:xfrm>
        </p:spPr>
        <p:txBody>
          <a:bodyPr>
            <a:normAutofit/>
          </a:bodyPr>
          <a:lstStyle/>
          <a:p>
            <a:r>
              <a:rPr lang="en-US" sz="8500" b="1" dirty="0">
                <a:latin typeface="+mn-lt"/>
              </a:rPr>
              <a:t>THANK YOU…</a:t>
            </a:r>
            <a:endParaRPr lang="en-IN" sz="85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4395" y="8763193"/>
            <a:ext cx="12070080" cy="4663440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47379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NewsPrint">
    <a:dk1>
      <a:sysClr val="windowText" lastClr="000000"/>
    </a:dk1>
    <a:lt1>
      <a:sysClr val="window" lastClr="FFFFFF"/>
    </a:lt1>
    <a:dk2>
      <a:srgbClr val="303030"/>
    </a:dk2>
    <a:lt2>
      <a:srgbClr val="DEDEE0"/>
    </a:lt2>
    <a:accent1>
      <a:srgbClr val="AD0101"/>
    </a:accent1>
    <a:accent2>
      <a:srgbClr val="726056"/>
    </a:accent2>
    <a:accent3>
      <a:srgbClr val="AC956E"/>
    </a:accent3>
    <a:accent4>
      <a:srgbClr val="808DA9"/>
    </a:accent4>
    <a:accent5>
      <a:srgbClr val="424E5B"/>
    </a:accent5>
    <a:accent6>
      <a:srgbClr val="730E00"/>
    </a:accent6>
    <a:hlink>
      <a:srgbClr val="D26900"/>
    </a:hlink>
    <a:folHlink>
      <a:srgbClr val="D8924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374</Words>
  <Application>Microsoft Office PowerPoint</Application>
  <PresentationFormat>Custom</PresentationFormat>
  <Paragraphs>78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Nobile</vt:lpstr>
      <vt:lpstr>Alexandria</vt:lpstr>
      <vt:lpstr>Arial</vt:lpstr>
      <vt:lpstr>Times New Roman</vt:lpstr>
      <vt:lpstr>Impact</vt:lpstr>
      <vt:lpstr>NewsPrint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YOU…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Gaurav Kumar</cp:lastModifiedBy>
  <cp:revision>7</cp:revision>
  <dcterms:created xsi:type="dcterms:W3CDTF">2025-05-25T08:52:53Z</dcterms:created>
  <dcterms:modified xsi:type="dcterms:W3CDTF">2025-05-25T10:37:16Z</dcterms:modified>
</cp:coreProperties>
</file>